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1" r:id="rId4"/>
    <p:sldId id="299" r:id="rId5"/>
    <p:sldId id="262" r:id="rId6"/>
    <p:sldId id="258" r:id="rId7"/>
    <p:sldId id="265" r:id="rId8"/>
    <p:sldId id="275" r:id="rId9"/>
    <p:sldId id="292" r:id="rId10"/>
    <p:sldId id="293" r:id="rId11"/>
    <p:sldId id="278" r:id="rId12"/>
    <p:sldId id="280" r:id="rId13"/>
    <p:sldId id="282" r:id="rId14"/>
    <p:sldId id="285" r:id="rId15"/>
    <p:sldId id="264" r:id="rId16"/>
    <p:sldId id="288" r:id="rId17"/>
    <p:sldId id="291" r:id="rId18"/>
    <p:sldId id="294" r:id="rId19"/>
    <p:sldId id="295" r:id="rId20"/>
    <p:sldId id="296" r:id="rId21"/>
    <p:sldId id="297" r:id="rId22"/>
    <p:sldId id="298" r:id="rId23"/>
    <p:sldId id="287" r:id="rId24"/>
    <p:sldId id="281" r:id="rId25"/>
    <p:sldId id="279" r:id="rId26"/>
    <p:sldId id="266" r:id="rId27"/>
    <p:sldId id="277" r:id="rId28"/>
    <p:sldId id="26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BBA2D1F-E88D-431A-877F-97C11ED6EE09}" styleName="Light Style 3 - Body/Background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dk1"/>
              </a:solidFill>
              <a:prstDash val="dash"/>
            </a:ln>
          </a:left>
          <a:right>
            <a:ln w="32700" cmpd="sng">
              <a:solidFill>
                <a:schemeClr val="dk1"/>
              </a:solidFill>
              <a:prstDash val="dash"/>
            </a:ln>
          </a:right>
          <a:top>
            <a:ln w="32700" cmpd="sng">
              <a:solidFill>
                <a:schemeClr val="dk1"/>
              </a:solidFill>
              <a:prstDash val="dash"/>
            </a:ln>
          </a:top>
          <a:bottom>
            <a:ln w="32700" cmpd="sng">
              <a:solidFill>
                <a:schemeClr val="dk1"/>
              </a:solidFill>
              <a:prstDash val="dash"/>
            </a:ln>
          </a:bottom>
          <a:insideH>
            <a:ln w="22700" cmpd="sng">
              <a:solidFill>
                <a:schemeClr val="dk1"/>
              </a:solidFill>
              <a:prstDash val="sysDot"/>
            </a:ln>
          </a:insideH>
          <a:insideV>
            <a:ln w="22700" cmpd="sng">
              <a:solidFill>
                <a:schemeClr val="dk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D6713C40-B97D-4A46-9DEF-432E734FE4F5}" styleName="Generic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Ref idx="0">
              <a:schemeClr val="accent1"/>
            </a:lnRef>
          </a:insideH>
          <a:insideV>
            <a:lnRef idx="0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accen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52952B78-2EF1-4F5E-9478-49274144A490}" styleName="Generic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Ref idx="0">
              <a:schemeClr val="accent3"/>
            </a:lnRef>
          </a:insideH>
          <a:insideV>
            <a:lnRef idx="0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accent3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403D64DA-AF10-459A-8A74-E98BE4F6B58D}" styleName="Generic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5">
                  <a:shade val="61000"/>
                  <a:satMod val="130000"/>
                </a:schemeClr>
              </a:gs>
              <a:gs pos="5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7122BE6-D220-400A-8156-72DE76DAD46A}" styleName="Generic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2">
                  <a:shade val="61000"/>
                  <a:satMod val="130000"/>
                </a:schemeClr>
              </a:gs>
              <a:gs pos="5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26EB75EC-ACF4-43F1-940C-6C9C5489C1DE}" styleName="Normal Style 4 - Body/Background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dk1"/>
              </a:solidFill>
            </a:ln>
          </a:left>
          <a:right>
            <a:ln w="40000" cmpd="sng">
              <a:solidFill>
                <a:schemeClr val="dk1"/>
              </a:solidFill>
            </a:ln>
          </a:right>
          <a:top>
            <a:ln w="40000" cmpd="sng">
              <a:solidFill>
                <a:schemeClr val="dk1"/>
              </a:solidFill>
            </a:ln>
          </a:top>
          <a:bottom>
            <a:ln w="400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>
          <a:shade val="80000"/>
        </a:schemeClr>
      </a:tcTxStyle>
      <a:tcStyle>
        <a:tcBdr>
          <a:bottom>
            <a:ln w="35400" cmpd="sng">
              <a:solidFill>
                <a:schemeClr val="dk1">
                  <a:shade val="80000"/>
                </a:schemeClr>
              </a:solidFill>
            </a:ln>
          </a:bottom>
        </a:tcBdr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44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766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35429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10871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Relationship Id="rId3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gif"  /><Relationship Id="rId4" Type="http://schemas.openxmlformats.org/officeDocument/2006/relationships/image" Target="../media/image19.png"  /><Relationship Id="rId5" Type="http://schemas.openxmlformats.org/officeDocument/2006/relationships/image" Target="../media/image20.jpeg"  /><Relationship Id="rId6" Type="http://schemas.openxmlformats.org/officeDocument/2006/relationships/image" Target="../media/image21.jpeg"  /><Relationship Id="rId7" Type="http://schemas.openxmlformats.org/officeDocument/2006/relationships/image" Target="../media/image2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xzany.itch.io/samurai-2d-pixel-art" TargetMode="External" /><Relationship Id="rId3" Type="http://schemas.openxmlformats.org/officeDocument/2006/relationships/hyperlink" Target="https://papoycore.itch.io/free-agis" TargetMode="External" /><Relationship Id="rId4" Type="http://schemas.openxmlformats.org/officeDocument/2006/relationships/hyperlink" Target="https://edermunizz.itch.io/free-pixel-art-forest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jpe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gif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0" y="1538872"/>
            <a:ext cx="10363198" cy="1470025"/>
          </a:xfrm>
        </p:spPr>
        <p:txBody>
          <a:bodyPr/>
          <a:p>
            <a:pPr>
              <a:defRPr/>
            </a:pPr>
            <a:r>
              <a:rPr lang="en-US" altLang="ko-KR"/>
              <a:t>Project-S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PunkVenture, PunkRoad, SteamRoad, Punkleader,</a:t>
            </a:r>
            <a:r>
              <a:rPr lang="ko-KR" altLang="en-US"/>
              <a:t> </a:t>
            </a:r>
            <a:r>
              <a:rPr lang="en-US" altLang="ko-KR"/>
              <a:t>Steamhero</a:t>
            </a:r>
            <a:endParaRPr lang="en-US" altLang="ko-KR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914400" y="3429000"/>
            <a:ext cx="10363198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팀 이름</a:t>
            </a:r>
            <a:endPara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15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첫번째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레이저 </a:t>
            </a:r>
            <a:r>
              <a:rPr lang="en-US" altLang="ko-KR"/>
              <a:t>-</a:t>
            </a:r>
            <a:r>
              <a:rPr lang="ko-KR" altLang="en-US"/>
              <a:t> 레이저는 최대 </a:t>
            </a:r>
            <a:r>
              <a:rPr lang="en-US" altLang="ko-KR"/>
              <a:t>2</a:t>
            </a:r>
            <a:r>
              <a:rPr lang="ko-KR" altLang="en-US"/>
              <a:t>번 반사됨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앞발로 방패형태를 만들어 방어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기본적인 기계형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보스방은 크게 디자인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7766" y="2897690"/>
            <a:ext cx="4304631" cy="32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두번째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p>
            <a:pPr marL="0" indent="0">
              <a:buNone/>
              <a:defRPr/>
            </a:pPr>
            <a:r>
              <a:rPr lang="ko-KR" altLang="en-US"/>
              <a:t>동물형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물어뜯기 </a:t>
            </a:r>
            <a:r>
              <a:rPr lang="en-US" altLang="ko-KR"/>
              <a:t>-</a:t>
            </a:r>
            <a:r>
              <a:rPr lang="ko-KR" altLang="en-US"/>
              <a:t> 보스 체력 회복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할퀴기 </a:t>
            </a:r>
            <a:r>
              <a:rPr lang="en-US" altLang="ko-KR"/>
              <a:t>-</a:t>
            </a:r>
            <a:r>
              <a:rPr lang="ko-KR" altLang="en-US"/>
              <a:t> 출혈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도약 </a:t>
            </a:r>
            <a:r>
              <a:rPr lang="en-US" altLang="ko-KR"/>
              <a:t>-</a:t>
            </a:r>
            <a:r>
              <a:rPr lang="ko-KR" altLang="en-US"/>
              <a:t> 도약후 일정 시간이 지나면 플레이어에게 돌진후 물어뜯기와 할퀴기를 동시 시전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체력 </a:t>
            </a:r>
            <a:r>
              <a:rPr lang="en-US" altLang="ko-KR"/>
              <a:t>20</a:t>
            </a:r>
            <a:r>
              <a:rPr lang="ko-KR" altLang="en-US"/>
              <a:t>퍼 이하시 광폭화 상태</a:t>
            </a:r>
            <a:r>
              <a:rPr lang="en-US" altLang="ko-KR"/>
              <a:t>-</a:t>
            </a:r>
            <a:r>
              <a:rPr lang="ko-KR" altLang="en-US"/>
              <a:t> 데미지 증가</a:t>
            </a:r>
            <a:r>
              <a:rPr lang="en-US" altLang="ko-KR"/>
              <a:t>,</a:t>
            </a:r>
            <a:r>
              <a:rPr lang="ko-KR" altLang="en-US"/>
              <a:t> 이속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8556" y="1227138"/>
            <a:ext cx="5273842" cy="29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7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세번째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둘중에 하나 랜덤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2474" y="839705"/>
            <a:ext cx="2691841" cy="258929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4393" y="3429000"/>
            <a:ext cx="2288004" cy="30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최종보스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뒷배경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9418" y="1236663"/>
            <a:ext cx="4193506" cy="532318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4660" y="3425621"/>
            <a:ext cx="4534758" cy="31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특성 디자인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099" y="2067928"/>
            <a:ext cx="6079456" cy="272214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8818" y="2058014"/>
            <a:ext cx="4399546" cy="27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공용 특성 </a:t>
            </a:r>
            <a:r>
              <a:rPr lang="en-US" altLang="ko-KR"/>
              <a:t>1</a:t>
            </a:r>
            <a:r>
              <a:rPr lang="ko-KR" altLang="en-US"/>
              <a:t> </a:t>
            </a:r>
            <a:endParaRPr lang="ko-KR" altLang="en-US"/>
          </a:p>
        </p:txBody>
      </p:sp>
      <p:graphicFrame>
        <p:nvGraphicFramePr>
          <p:cNvPr id="7" name=""/>
          <p:cNvGraphicFramePr/>
          <p:nvPr/>
        </p:nvGraphicFramePr>
        <p:xfrm>
          <a:off x="802032" y="1389380"/>
          <a:ext cx="10780309" cy="4044315"/>
        </p:xfrm>
        <a:graphic>
          <a:graphicData uri="http://schemas.openxmlformats.org/drawingml/2006/table">
            <a:tbl>
              <a:tblPr firstRow="1" bandRow="1">
                <a:tableStyleId>{D68EC60B-5C72-4F00-A40B-8A06571290DB}</a:tableStyleId>
              </a:tblPr>
              <a:tblGrid>
                <a:gridCol w="1327898"/>
                <a:gridCol w="4328740"/>
                <a:gridCol w="5123671"/>
              </a:tblGrid>
              <a:tr h="35814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순서</a:t>
                      </a: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특성</a:t>
                      </a:r>
                      <a:endParaRPr lang="ko-KR" altLang="en-US"/>
                    </a:p>
                  </a:txBody>
                  <a:tcPr marL="91440" marR="9144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구체적인 효과</a:t>
                      </a:r>
                      <a:endParaRPr lang="ko-KR" altLang="en-US"/>
                    </a:p>
                  </a:txBody>
                  <a:tcPr marL="91440" marR="9144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장전 시간 감소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초 감소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공격속도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5%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장탄수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ex)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6/6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-&gt;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8/8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데미지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5%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사거리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6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시야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화면 자체가 줌아웃 되는 느낌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이동 속도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5%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8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이중 공격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확률로 추가공격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탄약은 소모하지 않음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9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생명력 흡수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10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마리 당 체력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추가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최대 체력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10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64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공용 특성 </a:t>
            </a:r>
            <a:r>
              <a:rPr lang="en-US" altLang="ko-KR"/>
              <a:t>2</a:t>
            </a:r>
            <a:endParaRPr lang="en-US" altLang="ko-KR"/>
          </a:p>
        </p:txBody>
      </p:sp>
      <p:graphicFrame>
        <p:nvGraphicFramePr>
          <p:cNvPr id="4" name=""/>
          <p:cNvGraphicFramePr/>
          <p:nvPr/>
        </p:nvGraphicFramePr>
        <p:xfrm>
          <a:off x="802032" y="1389380"/>
          <a:ext cx="10780309" cy="4044315"/>
        </p:xfrm>
        <a:graphic>
          <a:graphicData uri="http://schemas.openxmlformats.org/drawingml/2006/table">
            <a:tbl>
              <a:tblPr firstRow="1" bandRow="1">
                <a:tableStyleId>{D68EC60B-5C72-4F00-A40B-8A06571290DB}</a:tableStyleId>
              </a:tblPr>
              <a:tblGrid>
                <a:gridCol w="1327898"/>
                <a:gridCol w="4328740"/>
                <a:gridCol w="5123671"/>
              </a:tblGrid>
              <a:tr h="35814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순서</a:t>
                      </a: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특성</a:t>
                      </a:r>
                      <a:endParaRPr lang="ko-KR" altLang="en-US"/>
                    </a:p>
                  </a:txBody>
                  <a:tcPr marL="91440" marR="9144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구체적인 효과</a:t>
                      </a:r>
                      <a:endParaRPr lang="ko-KR" altLang="en-US"/>
                    </a:p>
                  </a:txBody>
                  <a:tcPr marL="91440" marR="9144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11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방어력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en-US" altLang="ko-KR"/>
                        <a:t>%</a:t>
                      </a:r>
                      <a:r>
                        <a:rPr lang="ko-KR" altLang="en-US"/>
                        <a:t> 방어력 증가</a:t>
                      </a:r>
                      <a:endParaRPr lang="ko-KR" altLang="en-US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12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체력이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30%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이하인 경우 피해량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체력이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30%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이하인 경우 피해량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13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체력이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30%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이하인 경우 방어력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체력이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30%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이하인 경우 방어력 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14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처치시 공속 증가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최대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30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프로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몬스터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마리 당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씩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15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40%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이하인 적에게 추가 피해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16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치명타 확률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치명타 확률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en-US" altLang="ko-KR"/>
                        <a:t>%</a:t>
                      </a:r>
                      <a:r>
                        <a:rPr lang="ko-KR" altLang="en-US"/>
                        <a:t> 증가</a:t>
                      </a:r>
                      <a:endParaRPr lang="ko-KR" altLang="en-US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17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치명타 데미지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치명타 데미지 </a:t>
                      </a:r>
                      <a:r>
                        <a:rPr lang="en-US" altLang="ko-KR"/>
                        <a:t>10%</a:t>
                      </a:r>
                      <a:r>
                        <a:rPr lang="ko-KR" altLang="en-US"/>
                        <a:t> 증가</a:t>
                      </a:r>
                      <a:endParaRPr lang="ko-KR" altLang="en-US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18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19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20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57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근거리 무기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201525" y="2307167"/>
          <a:ext cx="10163175" cy="1574800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2030730"/>
                <a:gridCol w="2040255"/>
                <a:gridCol w="2030730"/>
                <a:gridCol w="2030730"/>
                <a:gridCol w="203073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렌치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대검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망치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화염방사기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데미지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14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38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56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특징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기본 무기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타격 시 전격 전이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밀쳐냄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 한방 딜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도트데미지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버프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디버프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x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감전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기절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화상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 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89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원거리 무기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017270" y="1975861"/>
          <a:ext cx="10157460" cy="1890692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2032000"/>
                <a:gridCol w="2032000"/>
                <a:gridCol w="2030730"/>
                <a:gridCol w="2032000"/>
                <a:gridCol w="2030730"/>
              </a:tblGrid>
              <a:tr h="46765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리볼버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스나이퍼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활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산탄총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데미지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9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30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17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26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4924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특징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기본 무기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관통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 데미지가 높음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 장전시간이 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차징 시간에 따른 데미지 증가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장탄 수 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발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버프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디버프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x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데미지 증가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이동 속도 증가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치명차 확률 증가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 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00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전설 아이템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018540" y="1957387"/>
          <a:ext cx="10153650" cy="2041525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2030730"/>
                <a:gridCol w="2030730"/>
                <a:gridCol w="2030730"/>
                <a:gridCol w="2030730"/>
                <a:gridCol w="203073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레이저 지팡이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캐논포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카타나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건틀릿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데미지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78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78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85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65(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치명타 확률 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30%)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70200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특징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일직선 방향으로 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초간 레이저 발사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발사 후 전방에 적들에게 피해를 입히고 범위 공격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공속 빠름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 일섬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 화려한 이펙트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마우스 방향으로 대쉬하면서 넉백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치명타 발생 시 데미지 두 배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버프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디버프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보호막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감전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데미지증가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화상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이동 속도 증가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출혈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치명타 확률 증가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기절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3114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dk1"/>
                          </a:solidFill>
                        </a:rPr>
                        <a:t>기 타</a:t>
                      </a:r>
                      <a:endParaRPr lang="ko-KR" altLang="en-US" sz="16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72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우리게임의 모티브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210" y="1991226"/>
            <a:ext cx="4764502" cy="4525963"/>
          </a:xfrm>
        </p:spPr>
        <p:txBody>
          <a:bodyPr/>
          <a:p>
            <a:pPr>
              <a:defRPr/>
            </a:pPr>
            <a:r>
              <a:rPr lang="ko-KR" altLang="en-US"/>
              <a:t>게임 이름 </a:t>
            </a:r>
            <a:r>
              <a:rPr lang="en-US" altLang="ko-KR"/>
              <a:t>:</a:t>
            </a:r>
            <a:r>
              <a:rPr lang="ko-KR" altLang="en-US"/>
              <a:t> 카타나 제로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그래픽 </a:t>
            </a:r>
            <a:r>
              <a:rPr lang="en-US" altLang="ko-KR"/>
              <a:t>:</a:t>
            </a:r>
            <a:r>
              <a:rPr lang="ko-KR" altLang="en-US"/>
              <a:t> 도트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장르 </a:t>
            </a:r>
            <a:r>
              <a:rPr lang="en-US" altLang="ko-KR"/>
              <a:t>:</a:t>
            </a:r>
            <a:r>
              <a:rPr lang="ko-KR" altLang="en-US"/>
              <a:t> 느와르 액션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6293" y="1991226"/>
            <a:ext cx="6136104" cy="30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버프 시스템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445866" y="1872329"/>
          <a:ext cx="9871920" cy="2498090"/>
        </p:xfrm>
        <a:graphic>
          <a:graphicData uri="http://schemas.openxmlformats.org/drawingml/2006/table">
            <a:tbl>
              <a:tblPr firstRow="1" bandRow="1">
                <a:tableStyleId>{D68EC60B-5C72-4F00-A40B-8A06571290DB}</a:tableStyleId>
              </a:tblPr>
              <a:tblGrid>
                <a:gridCol w="1213524"/>
                <a:gridCol w="2490084"/>
                <a:gridCol w="6168312"/>
              </a:tblGrid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순서</a:t>
                      </a:r>
                      <a:endParaRPr lang="ko-KR" altLang="en-US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버프</a:t>
                      </a:r>
                      <a:endParaRPr lang="ko-KR" altLang="en-US" spc="0"/>
                    </a:p>
                  </a:txBody>
                  <a:tcPr marL="91440" marR="9144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효과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1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이동 속도 증가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5%</a:t>
                      </a:r>
                      <a:r>
                        <a:rPr lang="ko-KR" altLang="en-US" spc="0"/>
                        <a:t> 증가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2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데미지 증가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5%</a:t>
                      </a:r>
                      <a:r>
                        <a:rPr lang="ko-KR" altLang="en-US" spc="0"/>
                        <a:t> 증가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3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치명타 확률 증가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5%</a:t>
                      </a:r>
                      <a:r>
                        <a:rPr lang="ko-KR" altLang="en-US" spc="0"/>
                        <a:t> 증가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643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4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보호막 생성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일시적으로 체력의 </a:t>
                      </a:r>
                      <a:r>
                        <a:rPr lang="en-US" altLang="ko-KR" spc="0"/>
                        <a:t>3%</a:t>
                      </a:r>
                      <a:r>
                        <a:rPr lang="ko-KR" altLang="en-US" spc="0"/>
                        <a:t> 보호막 생성</a:t>
                      </a:r>
                      <a:r>
                        <a:rPr lang="en-US" altLang="ko-KR" spc="0"/>
                        <a:t>(3</a:t>
                      </a:r>
                      <a:r>
                        <a:rPr lang="ko-KR" altLang="en-US" spc="0"/>
                        <a:t>초 후 사라짐</a:t>
                      </a:r>
                      <a:r>
                        <a:rPr lang="en-US" altLang="ko-KR" spc="0"/>
                        <a:t>)</a:t>
                      </a:r>
                      <a:endParaRPr lang="en-US" altLang="ko-KR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경험치 획득량 증가</a:t>
                      </a:r>
                      <a:endParaRPr lang="ko-KR" altLang="en-US" spc="0"/>
                    </a:p>
                  </a:txBody>
                  <a:tcPr marL="91440" marR="9144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5%</a:t>
                      </a:r>
                      <a:r>
                        <a:rPr lang="ko-KR" altLang="en-US" spc="0"/>
                        <a:t> 증가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25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디버프 시스템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445866" y="1872329"/>
          <a:ext cx="9868188" cy="2771140"/>
        </p:xfrm>
        <a:graphic>
          <a:graphicData uri="http://schemas.openxmlformats.org/drawingml/2006/table">
            <a:tbl>
              <a:tblPr firstRow="1" bandRow="1">
                <a:tableStyle styleId="{D68EC60B-5C72-4F00-A40B-8A06571290DB}" styleName="Normal Style 1 - Accent 2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2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2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2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2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2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2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2"/>
                        </a:solidFill>
                      </a:fill>
                    </a:tcStyle>
                  </a:firstRow>
                </a:tableStyle>
              </a:tblPr>
              <a:tblGrid>
                <a:gridCol w="1213524"/>
                <a:gridCol w="2490084"/>
                <a:gridCol w="6164580"/>
              </a:tblGrid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순서</a:t>
                      </a:r>
                      <a:endParaRPr lang="ko-KR" altLang="en-US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디버프</a:t>
                      </a:r>
                      <a:endParaRPr lang="ko-KR" altLang="en-US" spc="0"/>
                    </a:p>
                  </a:txBody>
                  <a:tcPr marL="91440" marR="9144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효과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1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출혈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지속 데미지 </a:t>
                      </a:r>
                      <a:r>
                        <a:rPr lang="en-US" altLang="ko-KR" spc="0"/>
                        <a:t>5</a:t>
                      </a:r>
                      <a:r>
                        <a:rPr lang="ko-KR" altLang="en-US" spc="0"/>
                        <a:t>초</a:t>
                      </a:r>
                      <a:r>
                        <a:rPr lang="en-US" altLang="ko-KR" spc="0"/>
                        <a:t>(</a:t>
                      </a:r>
                      <a:r>
                        <a:rPr lang="ko-KR" altLang="en-US" spc="0"/>
                        <a:t>초당 </a:t>
                      </a:r>
                      <a:r>
                        <a:rPr lang="en-US" altLang="ko-KR" spc="0"/>
                        <a:t>2</a:t>
                      </a:r>
                      <a:r>
                        <a:rPr lang="ko-KR" altLang="en-US" spc="0"/>
                        <a:t>의 피해</a:t>
                      </a:r>
                      <a:r>
                        <a:rPr lang="en-US" altLang="ko-KR" spc="0"/>
                        <a:t>)</a:t>
                      </a:r>
                      <a:endParaRPr lang="en-US" altLang="ko-KR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2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감전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일정 시간 무기 사용 불가</a:t>
                      </a:r>
                      <a:r>
                        <a:rPr lang="en-US" altLang="ko-KR" spc="0"/>
                        <a:t>(2</a:t>
                      </a:r>
                      <a:r>
                        <a:rPr lang="ko-KR" altLang="en-US" spc="0"/>
                        <a:t>초</a:t>
                      </a:r>
                      <a:r>
                        <a:rPr lang="en-US" altLang="ko-KR" spc="0"/>
                        <a:t>)</a:t>
                      </a:r>
                      <a:endParaRPr lang="en-US" altLang="ko-KR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3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기절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무기 사용 및 이동 불가</a:t>
                      </a:r>
                      <a:r>
                        <a:rPr lang="en-US" altLang="ko-KR" spc="0"/>
                        <a:t>(3</a:t>
                      </a:r>
                      <a:r>
                        <a:rPr lang="ko-KR" altLang="en-US" spc="0"/>
                        <a:t>초</a:t>
                      </a:r>
                      <a:r>
                        <a:rPr lang="en-US" altLang="ko-KR" spc="0"/>
                        <a:t>)</a:t>
                      </a:r>
                      <a:endParaRPr lang="en-US" altLang="ko-KR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643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4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속박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무기 사용은 가능하지만 이동 불가</a:t>
                      </a:r>
                      <a:r>
                        <a:rPr lang="en-US" altLang="ko-KR" spc="0"/>
                        <a:t>(3</a:t>
                      </a:r>
                      <a:r>
                        <a:rPr lang="ko-KR" altLang="en-US" spc="0"/>
                        <a:t>초</a:t>
                      </a:r>
                      <a:r>
                        <a:rPr lang="en-US" altLang="ko-KR" spc="0"/>
                        <a:t>)</a:t>
                      </a:r>
                      <a:endParaRPr lang="en-US" altLang="ko-KR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화상</a:t>
                      </a:r>
                      <a:endParaRPr lang="ko-KR" altLang="en-US" spc="0"/>
                    </a:p>
                  </a:txBody>
                  <a:tcPr marL="91440" marR="9144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/>
                        <a:t>지속데미지 맵에 있는 물과 관련된 오브젝트에 들어가면 지속시간 감</a:t>
                      </a:r>
                      <a:r>
                        <a:rPr lang="en-US" altLang="ko-KR" spc="0"/>
                        <a:t>(</a:t>
                      </a:r>
                      <a:r>
                        <a:rPr lang="ko-KR" altLang="en-US" spc="0"/>
                        <a:t>초당 </a:t>
                      </a:r>
                      <a:r>
                        <a:rPr lang="en-US" altLang="ko-KR" spc="0"/>
                        <a:t>2</a:t>
                      </a:r>
                      <a:r>
                        <a:rPr lang="ko-KR" altLang="en-US" spc="0"/>
                        <a:t>의 피해</a:t>
                      </a:r>
                      <a:r>
                        <a:rPr lang="en-US" altLang="ko-KR" spc="0"/>
                        <a:t>)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13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부활</a:t>
            </a:r>
            <a:r>
              <a:rPr lang="en-US" altLang="ko-KR"/>
              <a:t>/</a:t>
            </a:r>
            <a:r>
              <a:rPr lang="ko-KR" altLang="en-US"/>
              <a:t>환생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부활 시스템 </a:t>
            </a:r>
            <a:r>
              <a:rPr lang="en-US" altLang="ko-KR"/>
              <a:t>-</a:t>
            </a:r>
            <a:r>
              <a:rPr lang="ko-KR" altLang="en-US"/>
              <a:t> 로그라이크 게임으로써 캐릭터가 사망을 하는 경우 마을에서 부활한다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환생 시스템 </a:t>
            </a:r>
            <a:r>
              <a:rPr lang="en-US" altLang="ko-KR"/>
              <a:t>-</a:t>
            </a:r>
            <a:r>
              <a:rPr lang="ko-KR" altLang="en-US"/>
              <a:t> 더 이상 레벨을 올릴 수 없는 레벨에 도착하는 경우 선택적으로 환생을 진행할 수 있다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(</a:t>
            </a:r>
            <a:r>
              <a:rPr lang="ko-KR" altLang="en-US"/>
              <a:t>경험치 획등량 </a:t>
            </a:r>
            <a:r>
              <a:rPr lang="en-US" altLang="ko-KR"/>
              <a:t>20%</a:t>
            </a:r>
            <a:r>
              <a:rPr lang="ko-KR" altLang="en-US"/>
              <a:t> 증가</a:t>
            </a:r>
            <a:r>
              <a:rPr lang="en-US" altLang="ko-KR"/>
              <a:t>,</a:t>
            </a:r>
            <a:r>
              <a:rPr lang="ko-KR" altLang="en-US"/>
              <a:t> 올스탯 </a:t>
            </a:r>
            <a:r>
              <a:rPr lang="en-US" altLang="ko-KR"/>
              <a:t>5%</a:t>
            </a:r>
            <a:r>
              <a:rPr lang="ko-KR" altLang="en-US"/>
              <a:t> 증가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1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/>
        </p:nvSpPr>
        <p:spPr>
          <a:xfrm>
            <a:off x="5581651" y="337886"/>
            <a:ext cx="1012659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제목 1"/>
          <p:cNvSpPr>
            <a:spLocks noGrp="1"/>
          </p:cNvSpPr>
          <p:nvPr/>
        </p:nvSpPr>
        <p:spPr>
          <a:xfrm>
            <a:off x="7110913" y="1302836"/>
            <a:ext cx="1190122" cy="42311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제목 1"/>
          <p:cNvSpPr>
            <a:spLocks noGrp="1"/>
          </p:cNvSpPr>
          <p:nvPr/>
        </p:nvSpPr>
        <p:spPr>
          <a:xfrm>
            <a:off x="2734681" y="2528887"/>
            <a:ext cx="2734174" cy="34340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피해량 증가</a:t>
            </a:r>
            <a:endParaRPr lang="ko-KR" altLang="en-US" sz="1500" b="1"/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제목 1"/>
          <p:cNvSpPr>
            <a:spLocks noGrp="1"/>
          </p:cNvSpPr>
          <p:nvPr/>
        </p:nvSpPr>
        <p:spPr>
          <a:xfrm>
            <a:off x="2742199" y="1484312"/>
            <a:ext cx="27457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제목 1"/>
          <p:cNvSpPr>
            <a:spLocks noGrp="1"/>
          </p:cNvSpPr>
          <p:nvPr/>
        </p:nvSpPr>
        <p:spPr>
          <a:xfrm>
            <a:off x="6294269" y="2398545"/>
            <a:ext cx="3365833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</a:t>
            </a:r>
            <a:r>
              <a:rPr lang="en-US" altLang="ko-KR" sz="1500" b="1"/>
              <a:t>40</a:t>
            </a:r>
            <a:r>
              <a:rPr lang="ko-KR" altLang="en-US" sz="1500" b="1"/>
              <a:t>퍼 이하인 적에게 피해량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제목 1"/>
          <p:cNvSpPr>
            <a:spLocks noGrp="1"/>
          </p:cNvSpPr>
          <p:nvPr/>
        </p:nvSpPr>
        <p:spPr>
          <a:xfrm>
            <a:off x="3341272" y="32159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대쉬 거리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/>
          <p:nvPr/>
        </p:nvCxnSpPr>
        <p:spPr>
          <a:xfrm rot="10800000" flipV="1">
            <a:off x="4551947" y="980074"/>
            <a:ext cx="1544053" cy="322761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9" name=""/>
          <p:cNvCxnSpPr>
            <a:endCxn id="17" idx="0"/>
          </p:cNvCxnSpPr>
          <p:nvPr/>
        </p:nvCxnSpPr>
        <p:spPr>
          <a:xfrm>
            <a:off x="6096000" y="980073"/>
            <a:ext cx="1609974" cy="322763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0" name=""/>
          <p:cNvCxnSpPr>
            <a:stCxn id="20" idx="2"/>
          </p:cNvCxnSpPr>
          <p:nvPr/>
        </p:nvCxnSpPr>
        <p:spPr>
          <a:xfrm rot="5400000">
            <a:off x="3864353" y="2147846"/>
            <a:ext cx="488114" cy="13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5400000">
            <a:off x="7596148" y="2147846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/>
          <p:nvPr/>
        </p:nvCxnSpPr>
        <p:spPr>
          <a:xfrm rot="5400000">
            <a:off x="3851069" y="3178301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8210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36129" y="494213"/>
            <a:ext cx="1520991" cy="426118"/>
          </a:xfrm>
        </p:spPr>
        <p:txBody>
          <a:bodyPr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장전시간 감소</a:t>
            </a:r>
            <a:r>
              <a:rPr lang="ko-KR" altLang="en-US" sz="4700" b="1"/>
              <a:t> </a:t>
            </a:r>
            <a:endParaRPr lang="ko-KR" altLang="en-US" sz="4700" b="1"/>
          </a:p>
        </p:txBody>
      </p:sp>
      <p:sp>
        <p:nvSpPr>
          <p:cNvPr id="7" name="제목 1"/>
          <p:cNvSpPr>
            <a:spLocks noGrp="1"/>
          </p:cNvSpPr>
          <p:nvPr/>
        </p:nvSpPr>
        <p:spPr>
          <a:xfrm>
            <a:off x="1324857" y="1446713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공격속도 증가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제목 1"/>
          <p:cNvSpPr>
            <a:spLocks noGrp="1"/>
          </p:cNvSpPr>
          <p:nvPr/>
        </p:nvSpPr>
        <p:spPr>
          <a:xfrm>
            <a:off x="7443286" y="1427663"/>
            <a:ext cx="1454567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장탄수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>
          <a:xfrm>
            <a:off x="2290514" y="494213"/>
            <a:ext cx="1408194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데미지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제목 1"/>
          <p:cNvSpPr>
            <a:spLocks noGrp="1"/>
          </p:cNvSpPr>
          <p:nvPr/>
        </p:nvSpPr>
        <p:spPr>
          <a:xfrm>
            <a:off x="9512966" y="32921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사거리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제목 1"/>
          <p:cNvSpPr>
            <a:spLocks noGrp="1"/>
          </p:cNvSpPr>
          <p:nvPr/>
        </p:nvSpPr>
        <p:spPr>
          <a:xfrm>
            <a:off x="9512966" y="1427663"/>
            <a:ext cx="1118432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시야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제목 1"/>
          <p:cNvSpPr>
            <a:spLocks noGrp="1"/>
          </p:cNvSpPr>
          <p:nvPr/>
        </p:nvSpPr>
        <p:spPr>
          <a:xfrm>
            <a:off x="2403311" y="3273090"/>
            <a:ext cx="10698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이중 공격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2290514" y="2441909"/>
            <a:ext cx="1295398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생명력 흡수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제목 1"/>
          <p:cNvSpPr>
            <a:spLocks noGrp="1"/>
          </p:cNvSpPr>
          <p:nvPr/>
        </p:nvSpPr>
        <p:spPr>
          <a:xfrm>
            <a:off x="2882566" y="1507960"/>
            <a:ext cx="1632286" cy="57651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처치시 공속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9172071" y="2370721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원거리 데미지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제목 1"/>
          <p:cNvSpPr>
            <a:spLocks noGrp="1"/>
          </p:cNvSpPr>
          <p:nvPr/>
        </p:nvSpPr>
        <p:spPr>
          <a:xfrm>
            <a:off x="7149013" y="3292140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적 처치시 탄약 장전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제목 1"/>
          <p:cNvSpPr>
            <a:spLocks noGrp="1"/>
          </p:cNvSpPr>
          <p:nvPr/>
        </p:nvSpPr>
        <p:spPr>
          <a:xfrm>
            <a:off x="7395661" y="2370721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이동속도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>
            <a:endCxn id="7" idx="0"/>
          </p:cNvCxnSpPr>
          <p:nvPr/>
        </p:nvCxnSpPr>
        <p:spPr>
          <a:xfrm rot="10800000" flipV="1">
            <a:off x="2085352" y="1104901"/>
            <a:ext cx="760496" cy="341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>
            <a:endCxn id="22" idx="0"/>
          </p:cNvCxnSpPr>
          <p:nvPr/>
        </p:nvCxnSpPr>
        <p:spPr>
          <a:xfrm>
            <a:off x="2845849" y="1104901"/>
            <a:ext cx="852860" cy="403059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>
            <a:endCxn id="15" idx="0"/>
          </p:cNvCxnSpPr>
          <p:nvPr/>
        </p:nvCxnSpPr>
        <p:spPr>
          <a:xfrm>
            <a:off x="2029706" y="2027321"/>
            <a:ext cx="908508" cy="414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endCxn id="15" idx="0"/>
          </p:cNvCxnSpPr>
          <p:nvPr/>
        </p:nvCxnSpPr>
        <p:spPr>
          <a:xfrm rot="10800000" flipV="1">
            <a:off x="2938214" y="2027322"/>
            <a:ext cx="760497" cy="414587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4" name=""/>
          <p:cNvCxnSpPr/>
          <p:nvPr/>
        </p:nvCxnSpPr>
        <p:spPr>
          <a:xfrm rot="16200000" flipH="1" flipV="1">
            <a:off x="7872662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5" name=""/>
          <p:cNvCxnSpPr/>
          <p:nvPr/>
        </p:nvCxnSpPr>
        <p:spPr>
          <a:xfrm rot="16200000" flipH="1" flipV="1">
            <a:off x="9864889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6" name=""/>
          <p:cNvCxnSpPr/>
          <p:nvPr/>
        </p:nvCxnSpPr>
        <p:spPr>
          <a:xfrm rot="16200000" flipH="1" flipV="1">
            <a:off x="7872662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7" name=""/>
          <p:cNvCxnSpPr/>
          <p:nvPr/>
        </p:nvCxnSpPr>
        <p:spPr>
          <a:xfrm rot="16200000" flipH="1" flipV="1">
            <a:off x="9895721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8" name=""/>
          <p:cNvCxnSpPr/>
          <p:nvPr/>
        </p:nvCxnSpPr>
        <p:spPr>
          <a:xfrm rot="10800000" flipV="1">
            <a:off x="8541290" y="1104901"/>
            <a:ext cx="55533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9" name=""/>
          <p:cNvCxnSpPr/>
          <p:nvPr/>
        </p:nvCxnSpPr>
        <p:spPr>
          <a:xfrm>
            <a:off x="9096624" y="1104901"/>
            <a:ext cx="57312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07663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시대적 배경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026611"/>
            <a:ext cx="10972798" cy="552065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첫번째 </a:t>
            </a:r>
            <a:r>
              <a:rPr lang="en-US" altLang="ko-KR"/>
              <a:t>:</a:t>
            </a:r>
            <a:r>
              <a:rPr lang="ko-KR" altLang="en-US"/>
              <a:t> 스팀펑크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일반 무기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렌치</a:t>
            </a:r>
            <a:r>
              <a:rPr lang="en-US" altLang="ko-KR"/>
              <a:t>,</a:t>
            </a:r>
            <a:r>
              <a:rPr lang="ko-KR" altLang="en-US"/>
              <a:t> 대검</a:t>
            </a:r>
            <a:r>
              <a:rPr lang="en-US" altLang="ko-KR"/>
              <a:t>,</a:t>
            </a:r>
            <a:r>
              <a:rPr lang="ko-KR" altLang="en-US"/>
              <a:t> 망치</a:t>
            </a:r>
            <a:r>
              <a:rPr lang="en-US" altLang="ko-KR"/>
              <a:t>,</a:t>
            </a:r>
            <a:r>
              <a:rPr lang="ko-KR" altLang="en-US"/>
              <a:t> 화염 방사기</a:t>
            </a:r>
            <a:r>
              <a:rPr lang="en-US" altLang="ko-KR"/>
              <a:t>/</a:t>
            </a:r>
            <a:r>
              <a:rPr lang="ko-KR" altLang="en-US"/>
              <a:t>리볼버</a:t>
            </a:r>
            <a:r>
              <a:rPr lang="en-US" altLang="ko-KR"/>
              <a:t>,</a:t>
            </a:r>
            <a:r>
              <a:rPr lang="ko-KR" altLang="en-US"/>
              <a:t> 스나이퍼</a:t>
            </a:r>
            <a:r>
              <a:rPr lang="en-US" altLang="ko-KR"/>
              <a:t>,</a:t>
            </a:r>
            <a:r>
              <a:rPr lang="ko-KR" altLang="en-US"/>
              <a:t> 활</a:t>
            </a:r>
            <a:r>
              <a:rPr lang="en-US" altLang="ko-KR"/>
              <a:t>,</a:t>
            </a:r>
            <a:r>
              <a:rPr lang="ko-KR" altLang="en-US"/>
              <a:t> 산탄총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전설 무기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레이저 지팡이</a:t>
            </a:r>
            <a:r>
              <a:rPr lang="en-US" altLang="ko-KR"/>
              <a:t>,</a:t>
            </a:r>
            <a:r>
              <a:rPr lang="ko-KR" altLang="en-US"/>
              <a:t> 캐논포</a:t>
            </a:r>
            <a:r>
              <a:rPr lang="en-US" altLang="ko-KR"/>
              <a:t>,</a:t>
            </a:r>
            <a:r>
              <a:rPr lang="ko-KR" altLang="en-US"/>
              <a:t> 카타나</a:t>
            </a:r>
            <a:r>
              <a:rPr lang="en-US" altLang="ko-KR"/>
              <a:t>,</a:t>
            </a:r>
            <a:r>
              <a:rPr lang="ko-KR" altLang="en-US"/>
              <a:t> 건틀릿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차별점 </a:t>
            </a:r>
            <a:r>
              <a:rPr lang="en-US" altLang="ko-KR"/>
              <a:t>:</a:t>
            </a:r>
            <a:r>
              <a:rPr lang="ko-KR" altLang="en-US"/>
              <a:t> 스팀펑크 배경을 활용한 로그라이크 게임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0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애니메이션 프레임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p>
            <a:pPr>
              <a:defRPr/>
            </a:pPr>
            <a:r>
              <a:rPr lang="ko-KR" altLang="en-US"/>
              <a:t>공격 1 - 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2 - 7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3 - 6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공중 공격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방어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실행 - 16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유휴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워크 - 12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대시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던지기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특수공격  - 14프레임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Hurt  - 4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사망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점프 - 9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벽 점프 - 3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접촉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슬라이드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등반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힐링 - 15 프레임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7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6698" y="422148"/>
            <a:ext cx="3188368" cy="177131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801" y="433993"/>
            <a:ext cx="3099618" cy="174353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3939" y="422148"/>
            <a:ext cx="3144753" cy="1767224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>
            <a:off x="561472" y="2551696"/>
            <a:ext cx="11084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6801" y="3767889"/>
            <a:ext cx="3383881" cy="1894973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56698" y="3751847"/>
            <a:ext cx="3401152" cy="1911015"/>
          </a:xfrm>
          <a:prstGeom prst="rect">
            <a:avLst/>
          </a:prstGeom>
        </p:spPr>
      </p:pic>
      <p:cxnSp>
        <p:nvCxnSpPr>
          <p:cNvPr id="19" name=""/>
          <p:cNvCxnSpPr/>
          <p:nvPr/>
        </p:nvCxnSpPr>
        <p:spPr>
          <a:xfrm>
            <a:off x="508402" y="6183228"/>
            <a:ext cx="11084958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82605" y="3860228"/>
            <a:ext cx="3887421" cy="18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와이어프레임</a:t>
            </a:r>
            <a:r>
              <a:rPr lang="en-US" altLang="ko-KR"/>
              <a:t>(</a:t>
            </a:r>
            <a:r>
              <a:rPr lang="ko-KR" altLang="en-US"/>
              <a:t>미완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423873" y="1600200"/>
            <a:ext cx="334424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66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그래픽 퀄리티</a:t>
            </a: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4964886" y="2096880"/>
            <a:ext cx="4250055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2"/>
              </a:rPr>
              <a:t>https://xzany.itch.io/samurai-2d-pixel-art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9" name=""/>
          <p:cNvSpPr/>
          <p:nvPr/>
        </p:nvSpPr>
        <p:spPr>
          <a:xfrm>
            <a:off x="4964886" y="3429000"/>
            <a:ext cx="357378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https://papoycore.itch.io/free-agis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10" name=""/>
          <p:cNvSpPr/>
          <p:nvPr/>
        </p:nvSpPr>
        <p:spPr>
          <a:xfrm>
            <a:off x="4964886" y="4664489"/>
            <a:ext cx="473583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4"/>
              </a:rPr>
              <a:t>https://edermunizz.itch.io/free-pixel-art-forest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887316" y="2101188"/>
            <a:ext cx="1800639" cy="36388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주인공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2887316" y="3429000"/>
            <a:ext cx="18006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몬스터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87316" y="4664489"/>
            <a:ext cx="1800639" cy="36388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배경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316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게임 난이도 설정 및 플레이 방식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난이도 </a:t>
            </a:r>
            <a:r>
              <a:rPr lang="en-US" altLang="ko-KR"/>
              <a:t>:</a:t>
            </a:r>
            <a:r>
              <a:rPr lang="ko-KR" altLang="en-US"/>
              <a:t> 보통</a:t>
            </a:r>
            <a:r>
              <a:rPr lang="en-US" altLang="ko-KR"/>
              <a:t>-</a:t>
            </a:r>
            <a:r>
              <a:rPr lang="ko-KR" altLang="en-US"/>
              <a:t>어려움</a:t>
            </a:r>
            <a:r>
              <a:rPr lang="en-US" altLang="ko-KR"/>
              <a:t>-</a:t>
            </a:r>
            <a:r>
              <a:rPr lang="ko-KR" altLang="en-US"/>
              <a:t>매우어려움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무기 특성 </a:t>
            </a:r>
            <a:r>
              <a:rPr lang="en-US" altLang="ko-KR"/>
              <a:t>:</a:t>
            </a:r>
            <a:r>
              <a:rPr lang="ko-KR" altLang="en-US"/>
              <a:t> 맵 클리어 및 보스 처치시 특성이 열리게 되며</a:t>
            </a:r>
            <a:r>
              <a:rPr lang="en-US" altLang="ko-KR"/>
              <a:t>,</a:t>
            </a:r>
            <a:r>
              <a:rPr lang="ko-KR" altLang="en-US"/>
              <a:t> 특성에는 무기의 공격속도</a:t>
            </a:r>
            <a:r>
              <a:rPr lang="en-US" altLang="ko-KR"/>
              <a:t>,</a:t>
            </a:r>
            <a:r>
              <a:rPr lang="ko-KR" altLang="en-US"/>
              <a:t> 공격력을 증가시켜주는 특성을 넣을 예정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6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맵 컨셉 및 디자인 진행 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8835" y="1969085"/>
            <a:ext cx="11504192" cy="3192463"/>
          </a:xfrm>
        </p:spPr>
        <p:txBody>
          <a:bodyPr>
            <a:normAutofit fontScale="92500" lnSpcReduction="10000"/>
          </a:bodyPr>
          <a:p>
            <a:pPr marL="0" indent="0" algn="ctr">
              <a:buNone/>
              <a:defRPr/>
            </a:pPr>
            <a:r>
              <a:rPr lang="ko-KR" altLang="en-US"/>
              <a:t>상류층 도시 마을 </a:t>
            </a:r>
            <a:r>
              <a:rPr lang="en-US" altLang="ko-KR"/>
              <a:t>-</a:t>
            </a:r>
            <a:r>
              <a:rPr lang="ko-KR" altLang="en-US"/>
              <a:t> 숲 </a:t>
            </a:r>
            <a:r>
              <a:rPr lang="en-US" altLang="ko-KR"/>
              <a:t>-</a:t>
            </a:r>
            <a:r>
              <a:rPr lang="ko-KR" altLang="en-US"/>
              <a:t> 실험실 입구 </a:t>
            </a: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지하로 내려갈수록 어두워짐</a:t>
            </a:r>
            <a:endParaRPr lang="en-US" altLang="ko-KR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자료 </a:t>
            </a:r>
            <a:r>
              <a:rPr lang="en-US" altLang="ko-KR"/>
              <a:t>:</a:t>
            </a:r>
            <a:r>
              <a:rPr lang="ko-KR" altLang="en-US"/>
              <a:t> 아케인 자운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몬스터 컨셉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기어</a:t>
            </a:r>
            <a:r>
              <a:rPr lang="en-US" altLang="ko-KR"/>
              <a:t>,</a:t>
            </a:r>
            <a:r>
              <a:rPr lang="ko-KR" altLang="en-US"/>
              <a:t> 증기</a:t>
            </a:r>
            <a:r>
              <a:rPr lang="en-US" altLang="ko-KR"/>
              <a:t>,</a:t>
            </a:r>
            <a:r>
              <a:rPr lang="ko-KR" altLang="en-US"/>
              <a:t> 화염</a:t>
            </a:r>
            <a:r>
              <a:rPr lang="en-US" altLang="ko-KR"/>
              <a:t>,</a:t>
            </a:r>
            <a:r>
              <a:rPr lang="ko-KR" altLang="en-US"/>
              <a:t> 전기</a:t>
            </a:r>
            <a:r>
              <a:rPr lang="en-US" altLang="ko-KR"/>
              <a:t>,</a:t>
            </a:r>
            <a:r>
              <a:rPr lang="ko-KR" altLang="en-US"/>
              <a:t> 금속</a:t>
            </a:r>
            <a:r>
              <a:rPr lang="en-US" altLang="ko-KR"/>
              <a:t>,</a:t>
            </a:r>
            <a:r>
              <a:rPr lang="ko-KR" altLang="en-US"/>
              <a:t> 기계</a:t>
            </a:r>
            <a:r>
              <a:rPr lang="en-US" altLang="ko-KR"/>
              <a:t>,</a:t>
            </a:r>
            <a:r>
              <a:rPr lang="ko-KR" altLang="en-US"/>
              <a:t> 코어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곤충형</a:t>
            </a:r>
            <a:r>
              <a:rPr lang="en-US" altLang="ko-KR"/>
              <a:t>,</a:t>
            </a:r>
            <a:r>
              <a:rPr lang="ko-KR" altLang="en-US"/>
              <a:t> 로봇</a:t>
            </a:r>
            <a:r>
              <a:rPr lang="en-US" altLang="ko-KR"/>
              <a:t>,</a:t>
            </a:r>
            <a:r>
              <a:rPr lang="ko-KR" altLang="en-US"/>
              <a:t> 인간형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16457" y="3593830"/>
            <a:ext cx="1911672" cy="270495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7576" y="3625683"/>
            <a:ext cx="1433753" cy="26730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0340" y="3632897"/>
            <a:ext cx="2492776" cy="26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47980"/>
            <a:ext cx="10972798" cy="488691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스테이지에 있는 지형지물을 활용하여 공격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특정 패턴을 파훼하기 위한 기믹 추가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1" y="3649580"/>
            <a:ext cx="3315459" cy="26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5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처형 모션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연출 </a:t>
            </a:r>
            <a:r>
              <a:rPr lang="en-US" altLang="ko-KR"/>
              <a:t>:</a:t>
            </a:r>
            <a:r>
              <a:rPr lang="ko-KR" altLang="en-US"/>
              <a:t>  화면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보스에게 처형 시 아래에 있는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키를 맞출수록 화면이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986" y="1600200"/>
            <a:ext cx="4728411" cy="212870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3986" y="4294312"/>
            <a:ext cx="3905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3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385</ep:Words>
  <ep:PresentationFormat>화면 슬라이드 쇼(4:3)</ep:PresentationFormat>
  <ep:Paragraphs>134</ep:Paragraphs>
  <ep:Slides>27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한컴오피스</vt:lpstr>
      <vt:lpstr>Project-S , PunkVenture, PunkRoad, SteamRoad, Punkleader, Steamhero</vt:lpstr>
      <vt:lpstr>우리게임의 모티브</vt:lpstr>
      <vt:lpstr>와이어프레임(미완)</vt:lpstr>
      <vt:lpstr>그래픽 퀄리티</vt:lpstr>
      <vt:lpstr>게임 난이도 설정 및 플레이 방식</vt:lpstr>
      <vt:lpstr>맵 컨셉 및 디자인 진행 순서</vt:lpstr>
      <vt:lpstr>몬스터 컨셉</vt:lpstr>
      <vt:lpstr>보스 설정</vt:lpstr>
      <vt:lpstr>보스 처형 모션</vt:lpstr>
      <vt:lpstr>첫번째 보스</vt:lpstr>
      <vt:lpstr>두번째 보스</vt:lpstr>
      <vt:lpstr>세번째 보스</vt:lpstr>
      <vt:lpstr>최종보스</vt:lpstr>
      <vt:lpstr>무기 특성 디자인</vt:lpstr>
      <vt:lpstr>공용 특성 1</vt:lpstr>
      <vt:lpstr>공용 특성 2</vt:lpstr>
      <vt:lpstr>근거리 무기</vt:lpstr>
      <vt:lpstr>원거리 무기</vt:lpstr>
      <vt:lpstr>전설 아이템</vt:lpstr>
      <vt:lpstr>버프 시스템</vt:lpstr>
      <vt:lpstr>디버프 시스템</vt:lpstr>
      <vt:lpstr>부활/환생 시스템</vt:lpstr>
      <vt:lpstr>슬라이드 23</vt:lpstr>
      <vt:lpstr>장전시간 감소</vt:lpstr>
      <vt:lpstr>시대적 배경</vt:lpstr>
      <vt:lpstr>애니메이션 프레임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2025-01-01T09:16:55.169</dcterms:created>
  <dc:creator>User</dc:creator>
  <cp:lastModifiedBy>rakhr</cp:lastModifiedBy>
  <dcterms:modified xsi:type="dcterms:W3CDTF">2025-02-02T05:07:12.860</dcterms:modified>
  <cp:revision>274</cp:revision>
  <dc:title>게임 제목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